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5B8D5-6E34-4A20-B6E5-5B6457E91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CDCA27-3690-48C8-B2F7-B87A80FAE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0D5EE-1F19-4EFF-8053-DB603C79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B14216-4385-4FDD-82B8-00970A1D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235202-089B-48E6-81A9-8DD33D2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94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A07A0-F957-4646-9D58-C9805E2C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757BB9-AA5C-4581-ADE1-FD079A238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8DCD16-F4D2-48C1-8784-CDCC0276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11F05B-BDC0-46B4-8130-8C8479B7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AF503C-9D52-4002-BAD8-C04B75F6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77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B3C795-D2C4-4AF0-A61A-BE9A6F266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BC0DC9-834B-49F8-86B3-F7353EA81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B9C745-5F12-44CB-81CB-36D84B19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9732DE-7AB2-4225-85D7-A874D9D7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38AF2-E74B-4B0F-B35D-4BB195D4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43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3B151-5D59-420E-A1A6-37096A3C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0E3BC-43EF-4557-B192-0E52CB15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31F371-E169-4C38-9EA2-A898517A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5F686E-E12A-4996-B79A-9B40A1F96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602FC6-B10A-4E3E-B0E4-C30AC601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86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41C80-19D0-4145-8418-2F3EAE7F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228BC2-AE81-4A9D-84BA-77FD64FEC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9BAEF2-3E3B-4C33-9081-376968AD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E16FAE-0A4F-465E-9417-C4C2438E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8B42C-4EB3-4B78-A42F-83193A50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42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2C4AE-4CBD-4ED4-9BC1-3E9B11AE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7DC08D-CC84-461C-8B0F-8E2C79C6A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392E60-A7D2-4202-919C-342EDFFA7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152618-6022-4E44-85FD-CD38CC50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E688F7-F2F3-4604-93C6-99A23245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5FD4CB-4476-4FE9-ACF4-2DF669EE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83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B76F3-9C39-4A04-99F0-1340B949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45CEC8-D98F-4CC1-B292-3696A375B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1A8BE9-D2F8-4871-94A1-F875083E2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D8E392-D382-49D5-A9CA-D67E57509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A611AA-3A74-4165-898F-48DA2A7CA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5E4A2F-1456-446D-BF5D-78101F4F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FABC27-F063-4448-B036-8932F9F5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C4123B-6839-42C5-B6D2-DD9EC297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08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1432D5-2EF5-4C83-A26E-1F8DB92A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995407-5DED-49F4-B5D4-DA5C43DB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5AD9E8-78EE-4E04-82FB-E0CA5342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C368AA-0CB7-4636-BF2C-80DA71EA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11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866351-1968-44E0-9C43-A7363A03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3AB76-2AB4-4406-81B2-75C0806F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8F1ED-1755-4DF8-A593-102EFA31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5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4913E-2171-4B9D-9531-A9938C27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B67658-114D-4D07-9E6C-4D2A4254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BABF29-E3CC-402D-82B8-BDA50EC8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B187C8-CDD1-4384-9696-012A3751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91B49C-810C-4173-BFC3-0F8E2BDF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59FF31-13E5-4986-BF98-FE9FC846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3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BF1F2-0AE5-41A9-A70C-9D35C7A7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DD35D8-6757-479B-8114-33834A42C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056362-BE38-4ADE-94DD-824DDD84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5C44AC-B042-4E3F-859D-3C17B7A2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CD5939-3655-4E37-A7A9-439DA11D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D4ABBC-CD4C-4AA7-BFD7-1A616559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87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B622D-7A34-4512-BE17-41538C82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08A4B1-A869-4460-AE1B-BEBD80CD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E0630E-E95D-41C6-B10B-02BFE74A2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712C6-044F-49D3-9FCA-7E3F2772E19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EBDB2-B5CF-4CB6-9DBB-AB2610D64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148208-5C76-4065-89EF-653EA7DB7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6D59B-7DE2-4E84-9AC9-CC6B2894F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2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D6062-97A6-476A-A1BB-93EBC1C52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Оптимизация программных средств алгоритма управления мотор-маятника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0C94DB-C8E5-42BD-BB2A-D63B4E32A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Смирнов Ф. С.</a:t>
            </a:r>
          </a:p>
          <a:p>
            <a:pPr algn="l"/>
            <a:r>
              <a:rPr lang="ru-RU" dirty="0"/>
              <a:t>Научный руководитель</a:t>
            </a:r>
            <a:r>
              <a:rPr lang="en-US" dirty="0"/>
              <a:t>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Краснощеченко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В. И.</a:t>
            </a:r>
          </a:p>
        </p:txBody>
      </p:sp>
    </p:spTree>
    <p:extLst>
      <p:ext uri="{BB962C8B-B14F-4D97-AF65-F5344CB8AC3E}">
        <p14:creationId xmlns:p14="http://schemas.microsoft.com/office/powerpoint/2010/main" val="2753631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FBAB4-28E0-46E9-A003-00ADDF44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пользовательского интерфейса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B947D-6539-4646-AD4B-249625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10472"/>
            <a:ext cx="6199094" cy="4351338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Графический интерфейс пользователя (GUI) является важным элементом современных систем управления, так как он обеспечивает удобное взаимодействие пользователя с системой, упрощает настройку параметров и позволяет визуализировать данные в реальном времени. Для реализации интерфейса был выбран MATLAB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который предоставляет инструменты для быстрого создания приложений с минимальными затратами времени на разработку.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MATLAB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был выбран по следующим причинам: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простота разработки 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интеграция с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MATLAB 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встроенные инструменты 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поддержка работы с портами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595F63-B8DE-481F-B1CE-CC715A3746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1200" y="2936035"/>
            <a:ext cx="6199094" cy="37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9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88239-285F-4716-AFC0-CA4DA9B5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приложения в </a:t>
            </a:r>
            <a:r>
              <a:rPr lang="en-US" dirty="0"/>
              <a:t>MATLAB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56C6FA-D72E-48A0-B73C-6D2AB73B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8153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должен решать следующие задачи: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возможность настройки коэффициентов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PID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-регулятора;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возможность настройки колебаний частоту, амплитуду;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удобное управление процессом тестирования системы и оценка ее производительности;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визуализация данных, получаемых с МК (датчиков, ОУ) в режиме реального времени.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этого был разработана следующий интерфейс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B8AB22-2178-466B-8329-9F5F9BFBE7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755532"/>
            <a:ext cx="5994775" cy="44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0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BA56E-1767-4CCE-870D-AC2357BD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D678B-E317-4F39-8482-A93D3A78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852519"/>
            <a:ext cx="4773706" cy="4351338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этому результату можно заметить, что так как у нас не подключен маятник с датчик обратной связи мы видим ошибку, которая изменяется по синусоиде. Это дает нам сказать, что желаемый сигнал управления задается верно. Еще можно отметить, что сигнал управления уходит в максимум, так как по нашим рассчитанным коэффициентам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PID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-регулирования мы должны подавать всю мощность источника питания, чтобы получить заданные параметры. Этот график соответствует работы цепи без обратной связи. В результат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231839-A86F-4C70-A96E-173C0997DF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74740" y="1434354"/>
            <a:ext cx="6366248" cy="51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13E98-EC80-4EC4-9CA4-FFC7AD04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 СУ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BD68606-9D62-4374-A0BC-823F8B8ABA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4083" y="1690688"/>
            <a:ext cx="580178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B7F3C-E57E-4E25-9654-AE8F7CC3B38C}"/>
              </a:ext>
            </a:extLst>
          </p:cNvPr>
          <p:cNvSpPr txBox="1"/>
          <p:nvPr/>
        </p:nvSpPr>
        <p:spPr>
          <a:xfrm>
            <a:off x="838200" y="6169709"/>
            <a:ext cx="514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Сигнал с осциллографа (канал 1 – направления вращения ДПТ канала 2 – ШИМ на </a:t>
            </a:r>
            <a:r>
              <a:rPr lang="en-US" dirty="0"/>
              <a:t>H-</a:t>
            </a:r>
            <a:r>
              <a:rPr lang="ru-RU" dirty="0"/>
              <a:t>мост)</a:t>
            </a:r>
          </a:p>
        </p:txBody>
      </p:sp>
      <p:pic>
        <p:nvPicPr>
          <p:cNvPr id="6" name="IMG_0081">
            <a:hlinkClick r:id="" action="ppaction://media"/>
            <a:extLst>
              <a:ext uri="{FF2B5EF4-FFF2-40B4-BE49-F238E27FC236}">
                <a16:creationId xmlns:a16="http://schemas.microsoft.com/office/drawing/2014/main" id="{C2389BC0-82A5-4E25-B0E8-C6A97E0F2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0223" y="198437"/>
            <a:ext cx="3535362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F1D6C-0AF2-45CE-B1B6-9854BFBF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8255"/>
            <a:ext cx="10515600" cy="1325563"/>
          </a:xfrm>
        </p:spPr>
        <p:txBody>
          <a:bodyPr/>
          <a:lstStyle/>
          <a:p>
            <a:r>
              <a:rPr lang="ru-RU" cap="none" dirty="0"/>
              <a:t>Постановка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0F9D87-C444-42B0-9CBE-0597D0172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Оптимизировать программу управления для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Atmega328p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 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удобного взаимодействия с системой </a:t>
            </a:r>
          </a:p>
          <a:p>
            <a:pPr algn="just"/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Проверить полученные результаты с помощью современных средств измерения</a:t>
            </a:r>
          </a:p>
          <a:p>
            <a:pPr marL="0" indent="0" algn="just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1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02E0B-6191-412D-8059-8FB8813A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Микроконтроллер </a:t>
            </a:r>
            <a:r>
              <a:rPr lang="en-US" dirty="0"/>
              <a:t>Atmega328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32C48-5F59-47D9-B444-4452B184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5560" cy="4883468"/>
          </a:xfrm>
        </p:spPr>
        <p:txBody>
          <a:bodyPr/>
          <a:lstStyle/>
          <a:p>
            <a:r>
              <a:rPr lang="ru-RU" dirty="0"/>
              <a:t>ATmega328 — это 8-битный микроконтроллер, разработанный компанией </a:t>
            </a:r>
            <a:r>
              <a:rPr lang="ru-RU" dirty="0" err="1"/>
              <a:t>Atmel</a:t>
            </a:r>
            <a:r>
              <a:rPr lang="ru-RU" dirty="0"/>
              <a:t> (в настоящее время часть </a:t>
            </a:r>
            <a:r>
              <a:rPr lang="ru-RU" dirty="0" err="1"/>
              <a:t>Microchip</a:t>
            </a:r>
            <a:r>
              <a:rPr lang="ru-RU" dirty="0"/>
              <a:t> Technology). Он широко используется в различных проектах и приложениях благодаря своей простоте, эффективности и доступности.</a:t>
            </a:r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CF07B4E3-6910-4EB9-95F0-BDF8F292BC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2001"/>
            <a:ext cx="5906770" cy="3874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32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336E9-D65F-494C-941D-F9F6E14F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оптимизации ПО для системы управления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AA0C28-98B5-45E8-A5F5-19D040063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34" y="1825624"/>
            <a:ext cx="4890247" cy="4544695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Замена типов данных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Float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 → Fix16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Целочисленная арифметика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Предварительный расчет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Таблицы синусов/косинусов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Ускорение вычислений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Вспомогательные алгоритмы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CORDIC, быстрый </a:t>
            </a:r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InvSqrt</a:t>
            </a:r>
            <a:endParaRPr lang="ru-RU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Оптимизация прерываний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Минимизация времени обработки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Ограниченные ресурсы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Экономия памяти и энергии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Аппаратные возможности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Использование таймеров и ШИМ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1A76D4B8-6263-46E7-8044-0D98BCB5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29" y="2214282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3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A1D2D-D47D-4903-A796-29F47180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массива значения синусов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113A2BE-58B2-4D1D-8855-2B39FEE93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32294" cy="497170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DA58CA-694F-4E2D-970D-4C2918354B11}"/>
              </a:ext>
            </a:extLst>
          </p:cNvPr>
          <p:cNvSpPr txBox="1"/>
          <p:nvPr/>
        </p:nvSpPr>
        <p:spPr>
          <a:xfrm>
            <a:off x="6221508" y="1521170"/>
            <a:ext cx="5701553" cy="49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Описание кода:</a:t>
            </a:r>
          </a:p>
          <a:p>
            <a:r>
              <a:rPr lang="ru-RU" dirty="0"/>
              <a:t>Массивы:</a:t>
            </a:r>
          </a:p>
          <a:p>
            <a:r>
              <a:rPr lang="ru-RU" dirty="0"/>
              <a:t>fix16_sin[</a:t>
            </a:r>
            <a:r>
              <a:rPr lang="ru-RU" dirty="0" err="1"/>
              <a:t>samls</a:t>
            </a:r>
            <a:r>
              <a:rPr lang="ru-RU" dirty="0"/>
              <a:t>]: Массив для хранения значений синуса в диапазоне [0, 2π].</a:t>
            </a:r>
          </a:p>
          <a:p>
            <a:r>
              <a:rPr lang="ru-RU" dirty="0" err="1"/>
              <a:t>sin_ugol</a:t>
            </a:r>
            <a:r>
              <a:rPr lang="ru-RU" dirty="0"/>
              <a:t>[</a:t>
            </a:r>
            <a:r>
              <a:rPr lang="ru-RU" dirty="0" err="1"/>
              <a:t>MAXugol</a:t>
            </a:r>
            <a:r>
              <a:rPr lang="ru-RU" dirty="0"/>
              <a:t>]: Массив для хранения значений синуса в градусах (угловое представление).</a:t>
            </a:r>
          </a:p>
          <a:p>
            <a:r>
              <a:rPr lang="ru-RU" dirty="0"/>
              <a:t>Константы:</a:t>
            </a:r>
          </a:p>
          <a:p>
            <a:r>
              <a:rPr lang="ru-RU" dirty="0"/>
              <a:t>FIX16_SCALE = 32768: Коэффициент масштабирования для преобразования в формат fix16.</a:t>
            </a:r>
          </a:p>
          <a:p>
            <a:r>
              <a:rPr lang="ru-RU" dirty="0" err="1"/>
              <a:t>samls</a:t>
            </a:r>
            <a:r>
              <a:rPr lang="ru-RU" dirty="0"/>
              <a:t> = 256: Количество отсчетов для первого массива.</a:t>
            </a:r>
          </a:p>
          <a:p>
            <a:r>
              <a:rPr lang="ru-RU" dirty="0" err="1"/>
              <a:t>MAXugol</a:t>
            </a:r>
            <a:r>
              <a:rPr lang="ru-RU" dirty="0"/>
              <a:t> = 400: Количество отсчетов для второго массива.</a:t>
            </a:r>
          </a:p>
          <a:p>
            <a:r>
              <a:rPr lang="ru-RU" dirty="0"/>
              <a:t>Функции:</a:t>
            </a:r>
          </a:p>
          <a:p>
            <a:r>
              <a:rPr lang="ru-RU" dirty="0" err="1"/>
              <a:t>generSin</a:t>
            </a:r>
            <a:r>
              <a:rPr lang="ru-RU" dirty="0"/>
              <a:t>(): Генерирует массив значений синуса для диапазона [0, 2π].</a:t>
            </a:r>
          </a:p>
          <a:p>
            <a:r>
              <a:rPr lang="ru-RU" dirty="0" err="1"/>
              <a:t>generSinUgol</a:t>
            </a:r>
            <a:r>
              <a:rPr lang="ru-RU" dirty="0"/>
              <a:t>(): Генерирует массив значений синуса для углового диапазона [-180°, +180°].</a:t>
            </a:r>
          </a:p>
        </p:txBody>
      </p:sp>
    </p:spTree>
    <p:extLst>
      <p:ext uri="{BB962C8B-B14F-4D97-AF65-F5344CB8AC3E}">
        <p14:creationId xmlns:p14="http://schemas.microsoft.com/office/powerpoint/2010/main" val="141300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93942-B2E4-4181-84DB-7119A269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результатов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55D9ABD-0EE6-4F4A-9F85-B9F6E3999F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CD22A-40F1-42DE-A242-78CA8D1EF026}"/>
              </a:ext>
            </a:extLst>
          </p:cNvPr>
          <p:cNvSpPr txBox="1"/>
          <p:nvPr/>
        </p:nvSpPr>
        <p:spPr>
          <a:xfrm>
            <a:off x="1855694" y="6212541"/>
            <a:ext cx="469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Без предварительного расчета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23C059-FDB1-4848-9276-957563FA02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39983" y="1677241"/>
            <a:ext cx="5417546" cy="4364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09479-2F6A-4049-9CBF-A2CF418CB19E}"/>
              </a:ext>
            </a:extLst>
          </p:cNvPr>
          <p:cNvSpPr txBox="1"/>
          <p:nvPr/>
        </p:nvSpPr>
        <p:spPr>
          <a:xfrm>
            <a:off x="6553199" y="6203576"/>
            <a:ext cx="469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предварительный расчет</a:t>
            </a:r>
          </a:p>
        </p:txBody>
      </p:sp>
    </p:spTree>
    <p:extLst>
      <p:ext uri="{BB962C8B-B14F-4D97-AF65-F5344CB8AC3E}">
        <p14:creationId xmlns:p14="http://schemas.microsoft.com/office/powerpoint/2010/main" val="138721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E4FB8-D2E8-442F-81BA-F38E55D0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Целочисленная арифметика и </a:t>
            </a:r>
            <a:r>
              <a:rPr lang="en-US" dirty="0"/>
              <a:t>fix16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B28F6-F829-40AC-9C81-B0A2FC20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66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Одним из ключевых аспектов оптимизации программных средств для систем управления является замена типов данных. Особенно это важно при работе с микроконтроллерами, которые не имеют аппаратной поддержки операций с плавающей запятой (FPU —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Floating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Point Unit).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Тип данных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float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представляет числа в формате с плавающей запятой, используя следующую структуру: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Знак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 бит): указывает, является ли число положительным или отрицательным (знак порядка, аналогично).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Порядок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(экспонента) (8 бит): определяет масштаб числа.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Мантисса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(дробная часть) (23 бита): хранит значащие цифры числа.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выполнения операций с числами типа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float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(сложение, умножение, деление) требуется сложная обработка порядка и мантиссы.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557839-4AD4-4115-ACAB-C19AC63500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26672" y="5264113"/>
            <a:ext cx="5594985" cy="15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5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A4F21-93CE-4652-847B-28818C36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Aft>
                <a:spcPts val="800"/>
              </a:spcAft>
            </a:pPr>
            <a:r>
              <a:rPr lang="ru-RU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Альтернативой типа данных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float</a:t>
            </a:r>
            <a:endParaRPr lang="ru-RU" sz="4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B7BE2B-802A-4A3C-9614-A36FC51FD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Целочисленные типы данных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uint16_t, int32_t) выполняются напрямую на процессоре, что обеспечивает высокую скорость вычислений. Например: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Умножение или сложение целых чисел выполняется за один такт микроконтроллера;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Операции с целыми числами занимают меньше памяти.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Числа с фиксированной точной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fixed-point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представляют собой компромисс между точность и производительностью. Они хранятся как целые числа, но интерпретируются с учетом фиксированного положения точки.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Например, число 1,23 может быть представлено как 123 с точностью до двух знаков после запятой.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упрощенной работы с числами с фиксированной точкой существуют специализированные библиотеки, такие как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 Эти библиотеки позволяют выполнить базовые операции в целочисленной арифметике.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3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8191F-80D0-4973-92AA-C8682B75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Сравнения результатов с </a:t>
            </a:r>
            <a:r>
              <a:rPr lang="en-US" dirty="0"/>
              <a:t>fix16</a:t>
            </a:r>
            <a:r>
              <a:rPr lang="ru-RU" dirty="0"/>
              <a:t> и без него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4F3ECC-86C3-4C08-87CA-CC0AE233C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6D2C06-C3A1-4527-BA38-5197B8E6E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741" y="1773714"/>
            <a:ext cx="5813612" cy="44551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08BF7E-EE30-4E61-9197-138A2DD76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6353" y="1773714"/>
            <a:ext cx="5940425" cy="4455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BADDA-A367-4858-838F-7580603B5E1A}"/>
              </a:ext>
            </a:extLst>
          </p:cNvPr>
          <p:cNvSpPr txBox="1"/>
          <p:nvPr/>
        </p:nvSpPr>
        <p:spPr>
          <a:xfrm>
            <a:off x="977152" y="6311900"/>
            <a:ext cx="28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тип данных </a:t>
            </a:r>
            <a:r>
              <a:rPr lang="en-US" dirty="0"/>
              <a:t>float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409FC-882D-4CD1-854A-14D06F3319EC}"/>
              </a:ext>
            </a:extLst>
          </p:cNvPr>
          <p:cNvSpPr txBox="1"/>
          <p:nvPr/>
        </p:nvSpPr>
        <p:spPr>
          <a:xfrm>
            <a:off x="6669740" y="6395010"/>
            <a:ext cx="461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массив целочисленных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5846167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762</Words>
  <Application>Microsoft Office PowerPoint</Application>
  <PresentationFormat>Широкоэкранный</PresentationFormat>
  <Paragraphs>71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system-ui</vt:lpstr>
      <vt:lpstr>Times New Roman</vt:lpstr>
      <vt:lpstr>Тема Office</vt:lpstr>
      <vt:lpstr>Оптимизация программных средств алгоритма управления мотор-маятника</vt:lpstr>
      <vt:lpstr>Постановка задачи</vt:lpstr>
      <vt:lpstr>Микроконтроллер Atmega328</vt:lpstr>
      <vt:lpstr>Способы оптимизации ПО для системы управления</vt:lpstr>
      <vt:lpstr>Реализация массива значения синусов</vt:lpstr>
      <vt:lpstr>Сравнение результатов:</vt:lpstr>
      <vt:lpstr>Целочисленная арифметика и fix16</vt:lpstr>
      <vt:lpstr>Альтернативой типа данных float</vt:lpstr>
      <vt:lpstr>Сравнения результатов с fix16 и без него</vt:lpstr>
      <vt:lpstr>Создание пользовательского интерфейса </vt:lpstr>
      <vt:lpstr>Создание приложения в MATLAB</vt:lpstr>
      <vt:lpstr>Результат работы приложения</vt:lpstr>
      <vt:lpstr>Результат работы СУ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 Смирнов</dc:creator>
  <cp:lastModifiedBy>ASUSPC</cp:lastModifiedBy>
  <cp:revision>47</cp:revision>
  <dcterms:created xsi:type="dcterms:W3CDTF">2024-12-25T07:35:49Z</dcterms:created>
  <dcterms:modified xsi:type="dcterms:W3CDTF">2025-04-15T07:59:59Z</dcterms:modified>
</cp:coreProperties>
</file>